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6858000" cx="12192000"/>
  <p:notesSz cx="6858000" cy="9144000"/>
  <p:embeddedFontLst>
    <p:embeddedFont>
      <p:font typeface="Roboto Mono Medium"/>
      <p:regular r:id="rId19"/>
      <p:bold r:id="rId20"/>
      <p:italic r:id="rId21"/>
      <p:boldItalic r:id="rId22"/>
    </p:embeddedFont>
    <p:embeddedFont>
      <p:font typeface="Amatic SC"/>
      <p:regular r:id="rId23"/>
      <p:bold r:id="rId24"/>
    </p:embeddedFont>
    <p:embeddedFont>
      <p:font typeface="Roboto Mono"/>
      <p:regular r:id="rId25"/>
      <p:bold r:id="rId26"/>
      <p:italic r:id="rId27"/>
      <p:boldItalic r:id="rId28"/>
    </p:embeddedFont>
    <p:embeddedFont>
      <p:font typeface="Open Sans Light"/>
      <p:regular r:id="rId29"/>
      <p:bold r:id="rId30"/>
      <p:italic r:id="rId31"/>
      <p:boldItalic r:id="rId32"/>
    </p:embeddedFont>
    <p:embeddedFont>
      <p:font typeface="Open Sans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MonoMedium-bold.fntdata"/><Relationship Id="rId22" Type="http://schemas.openxmlformats.org/officeDocument/2006/relationships/font" Target="fonts/RobotoMonoMedium-boldItalic.fntdata"/><Relationship Id="rId21" Type="http://schemas.openxmlformats.org/officeDocument/2006/relationships/font" Target="fonts/RobotoMonoMedium-italic.fntdata"/><Relationship Id="rId24" Type="http://schemas.openxmlformats.org/officeDocument/2006/relationships/font" Target="fonts/AmaticSC-bold.fntdata"/><Relationship Id="rId23" Type="http://schemas.openxmlformats.org/officeDocument/2006/relationships/font" Target="fonts/AmaticSC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obotoMono-bold.fntdata"/><Relationship Id="rId25" Type="http://schemas.openxmlformats.org/officeDocument/2006/relationships/font" Target="fonts/RobotoMono-regular.fntdata"/><Relationship Id="rId28" Type="http://schemas.openxmlformats.org/officeDocument/2006/relationships/font" Target="fonts/RobotoMono-boldItalic.fntdata"/><Relationship Id="rId27" Type="http://schemas.openxmlformats.org/officeDocument/2006/relationships/font" Target="fonts/RobotoMono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OpenSansLight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OpenSansLight-italic.fntdata"/><Relationship Id="rId30" Type="http://schemas.openxmlformats.org/officeDocument/2006/relationships/font" Target="fonts/OpenSansLight-bold.fntdata"/><Relationship Id="rId11" Type="http://schemas.openxmlformats.org/officeDocument/2006/relationships/slide" Target="slides/slide7.xml"/><Relationship Id="rId33" Type="http://schemas.openxmlformats.org/officeDocument/2006/relationships/font" Target="fonts/OpenSans-regular.fntdata"/><Relationship Id="rId10" Type="http://schemas.openxmlformats.org/officeDocument/2006/relationships/slide" Target="slides/slide6.xml"/><Relationship Id="rId32" Type="http://schemas.openxmlformats.org/officeDocument/2006/relationships/font" Target="fonts/OpenSansLight-boldItalic.fntdata"/><Relationship Id="rId13" Type="http://schemas.openxmlformats.org/officeDocument/2006/relationships/slide" Target="slides/slide9.xml"/><Relationship Id="rId35" Type="http://schemas.openxmlformats.org/officeDocument/2006/relationships/font" Target="fonts/OpenSans-italic.fntdata"/><Relationship Id="rId12" Type="http://schemas.openxmlformats.org/officeDocument/2006/relationships/slide" Target="slides/slide8.xml"/><Relationship Id="rId34" Type="http://schemas.openxmlformats.org/officeDocument/2006/relationships/font" Target="fonts/OpenSans-bold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36" Type="http://schemas.openxmlformats.org/officeDocument/2006/relationships/font" Target="fonts/OpenSans-boldItalic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font" Target="fonts/RobotoMonoMedium-regular.fntdata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g2485bd0b8b_0_4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" name="Google Shape;46;g2485bd0b8b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chemeClr val="lt1"/>
                </a:solidFill>
              </a:rPr>
              <a:t>Version: 2019/05/13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71829148fa_1_5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71829148fa_1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71829148fa_1_5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71829148fa_1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71829148fa_1_6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71829148fa_1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71829148fa_1_6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71829148fa_1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817ed471b9_0_4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817ed471b9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2e52b3529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2e52b352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71829148fa_1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71829148fa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71829148fa_1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71829148fa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71829148fa_1_14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71829148fa_1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71829148fa_1_2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71829148fa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71829148fa_1_3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71829148fa_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719f6c8c40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719f6c8c4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71829148fa_1_4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71829148fa_1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 - Úvodní slide">
  <p:cSld name="CUSTOM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title"/>
          </p:nvPr>
        </p:nvSpPr>
        <p:spPr>
          <a:xfrm>
            <a:off x="594500" y="1991032"/>
            <a:ext cx="7847700" cy="2279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1219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4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648633" y="4270233"/>
            <a:ext cx="6802800" cy="8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i="0" sz="2400" u="none" cap="none" strike="noStrike">
                <a:solidFill>
                  <a:schemeClr val="lt1"/>
                </a:solidFill>
              </a:defRPr>
            </a:lvl1pPr>
            <a:lvl2pPr indent="0" lvl="1" marL="457200" marR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100"/>
              <a:buNone/>
              <a:defRPr i="0" sz="3100" u="none" cap="none" strike="noStrike">
                <a:solidFill>
                  <a:schemeClr val="lt1"/>
                </a:solidFill>
              </a:defRPr>
            </a:lvl2pPr>
            <a:lvl3pPr indent="0" lvl="2" marL="914400" marR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100"/>
              <a:buNone/>
              <a:defRPr i="0" sz="3100" u="none" cap="none" strike="noStrike">
                <a:solidFill>
                  <a:schemeClr val="lt1"/>
                </a:solidFill>
              </a:defRPr>
            </a:lvl3pPr>
            <a:lvl4pPr indent="0" lvl="3" marL="1371600" marR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100"/>
              <a:buNone/>
              <a:defRPr i="0" sz="3100" u="none" cap="none" strike="noStrike">
                <a:solidFill>
                  <a:schemeClr val="lt1"/>
                </a:solidFill>
              </a:defRPr>
            </a:lvl4pPr>
            <a:lvl5pPr indent="0" lvl="4" marL="1828800" marR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100"/>
              <a:buNone/>
              <a:defRPr i="0" sz="3100" u="none" cap="none" strike="noStrike">
                <a:solidFill>
                  <a:schemeClr val="lt1"/>
                </a:solidFill>
              </a:defRPr>
            </a:lvl5pPr>
            <a:lvl6pPr indent="0" lvl="5" marL="2286000" marR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100"/>
              <a:buNone/>
              <a:defRPr i="0" sz="3100" u="none" cap="none" strike="noStrike">
                <a:solidFill>
                  <a:schemeClr val="lt1"/>
                </a:solidFill>
              </a:defRPr>
            </a:lvl6pPr>
            <a:lvl7pPr indent="0" lvl="6" marL="2743200" marR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100"/>
              <a:buNone/>
              <a:defRPr i="0" sz="3100" u="none" cap="none" strike="noStrike">
                <a:solidFill>
                  <a:schemeClr val="lt1"/>
                </a:solidFill>
              </a:defRPr>
            </a:lvl7pPr>
            <a:lvl8pPr indent="0" lvl="7" marL="3200400" marR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100"/>
              <a:buNone/>
              <a:defRPr i="0" sz="3100" u="none" cap="none" strike="noStrike">
                <a:solidFill>
                  <a:schemeClr val="lt1"/>
                </a:solidFill>
              </a:defRPr>
            </a:lvl8pPr>
            <a:lvl9pPr indent="0" lvl="8" marL="3657600" marR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100"/>
              <a:buNone/>
              <a:defRPr i="0" sz="3100" u="none" cap="none" strike="noStrike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adpis a obsah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1"/>
          <p:cNvSpPr txBox="1"/>
          <p:nvPr>
            <p:ph idx="1" type="body"/>
          </p:nvPr>
        </p:nvSpPr>
        <p:spPr>
          <a:xfrm>
            <a:off x="964660" y="1378151"/>
            <a:ext cx="10134600" cy="440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i="0" sz="2800" u="none" cap="none" strike="noStrike">
                <a:solidFill>
                  <a:schemeClr val="dk1"/>
                </a:solidFill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i="0" sz="2400" u="none" cap="none" strike="noStrike">
                <a:solidFill>
                  <a:schemeClr val="dk1"/>
                </a:solidFill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i="0" sz="2000" u="none" cap="none" strike="noStrike">
                <a:solidFill>
                  <a:schemeClr val="dk1"/>
                </a:solidFill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i="0" sz="1800" u="none" cap="none" strike="noStrike">
                <a:solidFill>
                  <a:schemeClr val="dk1"/>
                </a:solidFill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i="0" sz="1800" u="none" cap="none" strike="noStrike">
                <a:solidFill>
                  <a:schemeClr val="dk1"/>
                </a:solidFill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i="0" sz="1800" u="none" cap="none" strike="noStrike">
                <a:solidFill>
                  <a:schemeClr val="dk1"/>
                </a:solidFill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i="0" sz="1800" u="none" cap="none" strike="noStrike">
                <a:solidFill>
                  <a:schemeClr val="dk1"/>
                </a:solidFill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i="0" sz="1800" u="none" cap="none" strike="noStrike">
                <a:solidFill>
                  <a:schemeClr val="dk1"/>
                </a:solidFill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i="0" sz="1800" u="none" cap="none" strike="noStrike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9" name="Google Shape;39;p11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0" name="Google Shape;40;p11"/>
          <p:cNvSpPr txBox="1"/>
          <p:nvPr>
            <p:ph type="title"/>
          </p:nvPr>
        </p:nvSpPr>
        <p:spPr>
          <a:xfrm>
            <a:off x="964660" y="528469"/>
            <a:ext cx="8325300" cy="82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None/>
              <a:defRPr i="0" sz="3200" u="none" cap="none" strike="noStrike">
                <a:solidFill>
                  <a:srgbClr val="2B3990"/>
                </a:solidFill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slo na modrem">
  <p:cSld name="2_Záhlaví části">
    <p:bg>
      <p:bgPr>
        <a:solidFill>
          <a:srgbClr val="2D2E82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2"/>
          <p:cNvSpPr txBox="1"/>
          <p:nvPr>
            <p:ph type="title"/>
          </p:nvPr>
        </p:nvSpPr>
        <p:spPr>
          <a:xfrm>
            <a:off x="1079770" y="1371600"/>
            <a:ext cx="10029300" cy="439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matic SC"/>
              <a:buNone/>
              <a:defRPr b="0" i="0" sz="7200" u="none" cap="none" strike="noStrik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3" name="Google Shape;43;p12"/>
          <p:cNvSpPr txBox="1"/>
          <p:nvPr>
            <p:ph idx="12" type="sldNum"/>
          </p:nvPr>
        </p:nvSpPr>
        <p:spPr>
          <a:xfrm>
            <a:off x="8356059" y="6292850"/>
            <a:ext cx="2835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2 - Úvodní slide s partnery">
  <p:cSld name="CUSTOM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594500" y="1357832"/>
            <a:ext cx="7847700" cy="2279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12190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4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>
            <a:off x="648633" y="3637033"/>
            <a:ext cx="6802800" cy="8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i="0" sz="2400" u="none" cap="none" strike="noStrike">
                <a:solidFill>
                  <a:schemeClr val="lt1"/>
                </a:solidFill>
              </a:defRPr>
            </a:lvl1pPr>
            <a:lvl2pPr indent="0" lvl="1" marL="457200" marR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100"/>
              <a:buNone/>
              <a:defRPr i="0" sz="3100" u="none" cap="none" strike="noStrike">
                <a:solidFill>
                  <a:schemeClr val="lt1"/>
                </a:solidFill>
              </a:defRPr>
            </a:lvl2pPr>
            <a:lvl3pPr indent="0" lvl="2" marL="914400" marR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100"/>
              <a:buNone/>
              <a:defRPr i="0" sz="3100" u="none" cap="none" strike="noStrike">
                <a:solidFill>
                  <a:schemeClr val="lt1"/>
                </a:solidFill>
              </a:defRPr>
            </a:lvl3pPr>
            <a:lvl4pPr indent="0" lvl="3" marL="1371600" marR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100"/>
              <a:buNone/>
              <a:defRPr i="0" sz="3100" u="none" cap="none" strike="noStrike">
                <a:solidFill>
                  <a:schemeClr val="lt1"/>
                </a:solidFill>
              </a:defRPr>
            </a:lvl4pPr>
            <a:lvl5pPr indent="0" lvl="4" marL="1828800" marR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100"/>
              <a:buNone/>
              <a:defRPr i="0" sz="3100" u="none" cap="none" strike="noStrike">
                <a:solidFill>
                  <a:schemeClr val="lt1"/>
                </a:solidFill>
              </a:defRPr>
            </a:lvl5pPr>
            <a:lvl6pPr indent="0" lvl="5" marL="2286000" marR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100"/>
              <a:buNone/>
              <a:defRPr i="0" sz="3100" u="none" cap="none" strike="noStrike">
                <a:solidFill>
                  <a:schemeClr val="lt1"/>
                </a:solidFill>
              </a:defRPr>
            </a:lvl6pPr>
            <a:lvl7pPr indent="0" lvl="6" marL="2743200" marR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100"/>
              <a:buNone/>
              <a:defRPr i="0" sz="3100" u="none" cap="none" strike="noStrike">
                <a:solidFill>
                  <a:schemeClr val="lt1"/>
                </a:solidFill>
              </a:defRPr>
            </a:lvl7pPr>
            <a:lvl8pPr indent="0" lvl="7" marL="3200400" marR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100"/>
              <a:buNone/>
              <a:defRPr i="0" sz="3100" u="none" cap="none" strike="noStrike">
                <a:solidFill>
                  <a:schemeClr val="lt1"/>
                </a:solidFill>
              </a:defRPr>
            </a:lvl8pPr>
            <a:lvl9pPr indent="0" lvl="8" marL="3657600" marR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100"/>
              <a:buNone/>
              <a:defRPr i="0" sz="3100" u="none" cap="none" strike="noStrike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idx="2" type="subTitle"/>
          </p:nvPr>
        </p:nvSpPr>
        <p:spPr>
          <a:xfrm>
            <a:off x="2423200" y="5953767"/>
            <a:ext cx="2490900" cy="515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1100"/>
              </a:spcBef>
              <a:spcAft>
                <a:spcPts val="0"/>
              </a:spcAft>
              <a:buNone/>
              <a:defRPr sz="1900">
                <a:solidFill>
                  <a:srgbClr val="999999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11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1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1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1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1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1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1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10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3 - Text">
  <p:cSld name="OBJECT_2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idx="1" type="body"/>
          </p:nvPr>
        </p:nvSpPr>
        <p:spPr>
          <a:xfrm>
            <a:off x="604267" y="1363200"/>
            <a:ext cx="10984500" cy="46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406400" lvl="0" marL="457200" marR="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 Light"/>
              <a:buChar char="•"/>
              <a:defRPr i="0" sz="2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81000" lvl="1" marL="9144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Light"/>
              <a:buChar char="•"/>
              <a:defRPr i="0" sz="24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55600" lvl="2" marL="13716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pen Sans Light"/>
              <a:buChar char="•"/>
              <a:defRPr i="0" sz="20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349250" lvl="3" marL="18288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Light"/>
              <a:buChar char="•"/>
              <a:defRPr i="0" sz="19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330200" lvl="4" marL="22860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  <a:defRPr i="0" sz="16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330200" lvl="5" marL="27432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  <a:defRPr i="0" sz="16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330200" lvl="6" marL="32004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  <a:defRPr i="0" sz="16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330200" lvl="7" marL="36576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  <a:defRPr i="0" sz="16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330200" lvl="8" marL="41148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  <a:defRPr i="0" sz="16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18" name="Google Shape;18;p4"/>
          <p:cNvSpPr txBox="1"/>
          <p:nvPr>
            <p:ph idx="12" type="sldNum"/>
          </p:nvPr>
        </p:nvSpPr>
        <p:spPr>
          <a:xfrm>
            <a:off x="9587095" y="6073934"/>
            <a:ext cx="752700" cy="37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" name="Google Shape;19;p4"/>
          <p:cNvSpPr txBox="1"/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0000" lIns="0" spcFirstLastPara="1" rIns="121900" wrap="square" tIns="0">
            <a:noAutofit/>
          </a:bodyPr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900"/>
              <a:buFont typeface="Open Sans"/>
              <a:buNone/>
              <a:defRPr i="0" sz="32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4 - Kód">
  <p:cSld name="OBJECT_2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idx="1" type="body"/>
          </p:nvPr>
        </p:nvSpPr>
        <p:spPr>
          <a:xfrm>
            <a:off x="604267" y="1363200"/>
            <a:ext cx="10984500" cy="23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406400" lvl="0" marL="457200" marR="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 Light"/>
              <a:buChar char="•"/>
              <a:defRPr i="0" sz="2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81000" lvl="1" marL="9144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Light"/>
              <a:buChar char="•"/>
              <a:defRPr i="0" sz="24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55600" lvl="2" marL="13716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pen Sans Light"/>
              <a:buChar char="•"/>
              <a:defRPr i="0" sz="20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349250" lvl="3" marL="18288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Light"/>
              <a:buChar char="•"/>
              <a:defRPr i="0" sz="19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330200" lvl="4" marL="22860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  <a:defRPr i="0" sz="16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330200" lvl="5" marL="27432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  <a:defRPr i="0" sz="16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330200" lvl="6" marL="32004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  <a:defRPr i="0" sz="16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330200" lvl="7" marL="36576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  <a:defRPr i="0" sz="16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330200" lvl="8" marL="41148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  <a:defRPr i="0" sz="16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22" name="Google Shape;22;p5"/>
          <p:cNvSpPr txBox="1"/>
          <p:nvPr>
            <p:ph idx="12" type="sldNum"/>
          </p:nvPr>
        </p:nvSpPr>
        <p:spPr>
          <a:xfrm>
            <a:off x="9587095" y="6073934"/>
            <a:ext cx="752700" cy="37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" name="Google Shape;23;p5"/>
          <p:cNvSpPr txBox="1"/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0000" lIns="0" spcFirstLastPara="1" rIns="121900" wrap="square" tIns="0">
            <a:noAutofit/>
          </a:bodyPr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900"/>
              <a:buFont typeface="Open Sans"/>
              <a:buNone/>
              <a:defRPr i="0" sz="32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603800" y="3679656"/>
            <a:ext cx="10984500" cy="23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406400" lvl="0" marL="457200" marR="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 Medium"/>
              <a:buChar char="•"/>
              <a:defRPr i="0" sz="2800" u="none" cap="none" strike="noStrike">
                <a:solidFill>
                  <a:schemeClr val="dk1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  <a:lvl2pPr indent="-381000" lvl="1" marL="9144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Mono Medium"/>
              <a:buChar char="•"/>
              <a:defRPr i="0" sz="2400" u="none" cap="none" strike="noStrike">
                <a:solidFill>
                  <a:schemeClr val="dk1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2pPr>
            <a:lvl3pPr indent="-355600" lvl="2" marL="13716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Mono Medium"/>
              <a:buChar char="•"/>
              <a:defRPr i="0" sz="2000" u="none" cap="none" strike="noStrike">
                <a:solidFill>
                  <a:schemeClr val="dk1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3pPr>
            <a:lvl4pPr indent="-349250" lvl="3" marL="18288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Roboto Mono Medium"/>
              <a:buChar char="•"/>
              <a:defRPr i="0" sz="1900" u="none" cap="none" strike="noStrike">
                <a:solidFill>
                  <a:schemeClr val="dk1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4pPr>
            <a:lvl5pPr indent="-330200" lvl="4" marL="22860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Mono Medium"/>
              <a:buChar char="•"/>
              <a:defRPr i="0" sz="1600" u="none" cap="none" strike="noStrike">
                <a:solidFill>
                  <a:schemeClr val="dk1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5pPr>
            <a:lvl6pPr indent="-330200" lvl="5" marL="27432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Mono Medium"/>
              <a:buChar char="•"/>
              <a:defRPr i="0" sz="1600" u="none" cap="none" strike="noStrike">
                <a:solidFill>
                  <a:schemeClr val="dk1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6pPr>
            <a:lvl7pPr indent="-330200" lvl="6" marL="32004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Mono Medium"/>
              <a:buChar char="•"/>
              <a:defRPr i="0" sz="1600" u="none" cap="none" strike="noStrike">
                <a:solidFill>
                  <a:schemeClr val="dk1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7pPr>
            <a:lvl8pPr indent="-330200" lvl="7" marL="36576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Mono Medium"/>
              <a:buChar char="•"/>
              <a:defRPr i="0" sz="1600" u="none" cap="none" strike="noStrike">
                <a:solidFill>
                  <a:schemeClr val="dk1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8pPr>
            <a:lvl9pPr indent="-330200" lvl="8" marL="41148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Mono Medium"/>
              <a:buChar char="•"/>
              <a:defRPr i="0" sz="1600" u="none" cap="none" strike="noStrike">
                <a:solidFill>
                  <a:schemeClr val="dk1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5 - Prázdný">
  <p:cSld name="CUSTOM_2">
    <p:bg>
      <p:bgPr>
        <a:solidFill>
          <a:schemeClr val="lt1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6 - Prázdný s logem">
  <p:cSld name="CUSTOM_3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7 - Oddělovač kapitol">
  <p:cSld name="CUSTOM_5">
    <p:bg>
      <p:bgPr>
        <a:solidFill>
          <a:schemeClr val="dk2"/>
        </a:solid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8"/>
          <p:cNvSpPr txBox="1"/>
          <p:nvPr>
            <p:ph type="title"/>
          </p:nvPr>
        </p:nvSpPr>
        <p:spPr>
          <a:xfrm>
            <a:off x="622667" y="3429000"/>
            <a:ext cx="10985100" cy="8529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9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9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9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9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9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9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9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9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29" name="Google Shape;29;p8"/>
          <p:cNvSpPr txBox="1"/>
          <p:nvPr>
            <p:ph idx="1" type="subTitle"/>
          </p:nvPr>
        </p:nvSpPr>
        <p:spPr>
          <a:xfrm>
            <a:off x="593633" y="4281800"/>
            <a:ext cx="10985100" cy="1312500"/>
          </a:xfrm>
          <a:prstGeom prst="rect">
            <a:avLst/>
          </a:prstGeom>
        </p:spPr>
        <p:txBody>
          <a:bodyPr anchorCtr="0" anchor="t" bIns="121900" lIns="121900" spcFirstLastPara="1" rIns="121900" wrap="square" tIns="0">
            <a:noAutofit/>
          </a:bodyPr>
          <a:lstStyle>
            <a:lvl1pPr lv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11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1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1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1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1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1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1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10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A7B17"/>
          </p15:clr>
        </p15:guide>
        <p15:guide id="2" pos="3840">
          <p15:clr>
            <a:srgbClr val="FA7B17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8 - Medailonek">
  <p:cSld name="CUSTOM_6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9" title="Nadpis"/>
          <p:cNvSpPr txBox="1"/>
          <p:nvPr>
            <p:ph type="title"/>
          </p:nvPr>
        </p:nvSpPr>
        <p:spPr>
          <a:xfrm>
            <a:off x="6695467" y="4437467"/>
            <a:ext cx="48933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0000" lIns="0" spcFirstLastPara="1" rIns="121900" wrap="square" tIns="0">
            <a:noAutofit/>
          </a:bodyPr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900"/>
              <a:buFont typeface="Open Sans"/>
              <a:buNone/>
              <a:defRPr i="0" sz="32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900"/>
              <a:buFont typeface="Open Sans"/>
              <a:buNone/>
              <a:defRPr sz="1900">
                <a:latin typeface="Open Sans"/>
                <a:ea typeface="Open Sans"/>
                <a:cs typeface="Open Sans"/>
                <a:sym typeface="Open Sans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900"/>
              <a:buFont typeface="Open Sans"/>
              <a:buNone/>
              <a:defRPr sz="1900">
                <a:latin typeface="Open Sans"/>
                <a:ea typeface="Open Sans"/>
                <a:cs typeface="Open Sans"/>
                <a:sym typeface="Open Sans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900"/>
              <a:buFont typeface="Open Sans"/>
              <a:buNone/>
              <a:defRPr sz="1900">
                <a:latin typeface="Open Sans"/>
                <a:ea typeface="Open Sans"/>
                <a:cs typeface="Open Sans"/>
                <a:sym typeface="Open Sans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900"/>
              <a:buFont typeface="Open Sans"/>
              <a:buNone/>
              <a:defRPr sz="1900">
                <a:latin typeface="Open Sans"/>
                <a:ea typeface="Open Sans"/>
                <a:cs typeface="Open Sans"/>
                <a:sym typeface="Open Sans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900"/>
              <a:buFont typeface="Open Sans"/>
              <a:buNone/>
              <a:defRPr sz="1900">
                <a:latin typeface="Open Sans"/>
                <a:ea typeface="Open Sans"/>
                <a:cs typeface="Open Sans"/>
                <a:sym typeface="Open Sans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900"/>
              <a:buFont typeface="Open Sans"/>
              <a:buNone/>
              <a:defRPr sz="1900">
                <a:latin typeface="Open Sans"/>
                <a:ea typeface="Open Sans"/>
                <a:cs typeface="Open Sans"/>
                <a:sym typeface="Open Sans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900"/>
              <a:buFont typeface="Open Sans"/>
              <a:buNone/>
              <a:defRPr sz="1900">
                <a:latin typeface="Open Sans"/>
                <a:ea typeface="Open Sans"/>
                <a:cs typeface="Open Sans"/>
                <a:sym typeface="Open Sans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900"/>
              <a:buFont typeface="Open Sans"/>
              <a:buNone/>
              <a:defRPr sz="1900"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2" name="Google Shape;32;p9"/>
          <p:cNvSpPr txBox="1"/>
          <p:nvPr>
            <p:ph idx="1" type="body"/>
          </p:nvPr>
        </p:nvSpPr>
        <p:spPr>
          <a:xfrm>
            <a:off x="6695467" y="1464800"/>
            <a:ext cx="4893300" cy="26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marR="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Light"/>
              <a:buChar char="•"/>
              <a:defRPr i="0" sz="24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81000" lvl="1" marL="9144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Light"/>
              <a:buChar char="•"/>
              <a:defRPr i="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81000" lvl="2" marL="13716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Light"/>
              <a:buChar char="•"/>
              <a:defRPr i="0" sz="24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381000" lvl="3" marL="18288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Light"/>
              <a:buChar char="•"/>
              <a:defRPr i="0" sz="24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381000" lvl="4" marL="22860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Light"/>
              <a:buChar char="•"/>
              <a:defRPr i="0" sz="24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381000" lvl="5" marL="27432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Light"/>
              <a:buChar char="•"/>
              <a:defRPr i="0" sz="24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381000" lvl="6" marL="32004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Light"/>
              <a:buChar char="•"/>
              <a:defRPr i="0" sz="24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381000" lvl="7" marL="36576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Light"/>
              <a:buChar char="•"/>
              <a:defRPr i="0" sz="24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381000" lvl="8" marL="41148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Light"/>
              <a:buChar char="•"/>
              <a:defRPr i="0" sz="24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33" name="Google Shape;33;p9"/>
          <p:cNvSpPr txBox="1"/>
          <p:nvPr>
            <p:ph idx="2" type="subTitle"/>
          </p:nvPr>
        </p:nvSpPr>
        <p:spPr>
          <a:xfrm>
            <a:off x="6523100" y="4907800"/>
            <a:ext cx="4893300" cy="67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1100"/>
              </a:spcBef>
              <a:spcAft>
                <a:spcPts val="0"/>
              </a:spcAft>
              <a:buNone/>
              <a:defRPr i="1" sz="2400">
                <a:solidFill>
                  <a:srgbClr val="888888"/>
                </a:solidFill>
              </a:defRPr>
            </a:lvl1pPr>
            <a:lvl2pPr lvl="1" rtl="0">
              <a:spcBef>
                <a:spcPts val="11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1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1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1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1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1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1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10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540">
          <p15:clr>
            <a:srgbClr val="FA7B17"/>
          </p15:clr>
        </p15:guide>
        <p15:guide id="2" pos="650">
          <p15:clr>
            <a:srgbClr val="4A86E8"/>
          </p15:clr>
        </p15:guide>
        <p15:guide id="3" pos="3175">
          <p15:clr>
            <a:srgbClr val="4A86E8"/>
          </p15:clr>
        </p15:guide>
        <p15:guide id="4" orient="horz" pos="892">
          <p15:clr>
            <a:srgbClr val="4A86E8"/>
          </p15:clr>
        </p15:guide>
        <p15:guide id="5" orient="horz" pos="3417">
          <p15:clr>
            <a:srgbClr val="4A86E8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Uvodni snimek nalevo">
  <p:cSld name="TITLE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0"/>
          <p:cNvSpPr txBox="1"/>
          <p:nvPr>
            <p:ph type="title"/>
          </p:nvPr>
        </p:nvSpPr>
        <p:spPr>
          <a:xfrm>
            <a:off x="1079770" y="1252538"/>
            <a:ext cx="10029300" cy="285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i="0" sz="5800" u="none" cap="none" strike="noStrike">
                <a:solidFill>
                  <a:schemeClr val="lt1"/>
                </a:solidFill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10"/>
          <p:cNvSpPr txBox="1"/>
          <p:nvPr>
            <p:ph idx="1" type="subTitle"/>
          </p:nvPr>
        </p:nvSpPr>
        <p:spPr>
          <a:xfrm>
            <a:off x="1140800" y="4083674"/>
            <a:ext cx="9144000" cy="11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i="0" sz="2400" u="none" cap="none" strike="noStrike">
                <a:solidFill>
                  <a:schemeClr val="lt1"/>
                </a:solidFill>
              </a:defRPr>
            </a:lvl1pPr>
            <a:lvl2pPr indent="0" lvl="1" marL="457200" marR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i="0" sz="2000" u="none" cap="none" strike="noStrike">
                <a:solidFill>
                  <a:schemeClr val="lt1"/>
                </a:solidFill>
              </a:defRPr>
            </a:lvl2pPr>
            <a:lvl3pPr indent="0" lvl="2" marL="914400" marR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i="0" sz="1800" u="none" cap="none" strike="noStrike">
                <a:solidFill>
                  <a:schemeClr val="lt1"/>
                </a:solidFill>
              </a:defRPr>
            </a:lvl3pPr>
            <a:lvl4pPr indent="0" lvl="3" marL="1371600" marR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i="0" sz="1600" u="none" cap="none" strike="noStrike">
                <a:solidFill>
                  <a:schemeClr val="lt1"/>
                </a:solidFill>
              </a:defRPr>
            </a:lvl4pPr>
            <a:lvl5pPr indent="0" lvl="4" marL="1828800" marR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i="0" sz="1600" u="none" cap="none" strike="noStrike">
                <a:solidFill>
                  <a:schemeClr val="lt1"/>
                </a:solidFill>
              </a:defRPr>
            </a:lvl5pPr>
            <a:lvl6pPr indent="0" lvl="5" marL="2286000" marR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i="0" sz="1600" u="none" cap="none" strike="noStrike">
                <a:solidFill>
                  <a:schemeClr val="lt1"/>
                </a:solidFill>
              </a:defRPr>
            </a:lvl6pPr>
            <a:lvl7pPr indent="0" lvl="6" marL="2743200" marR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i="0" sz="1600" u="none" cap="none" strike="noStrike">
                <a:solidFill>
                  <a:schemeClr val="lt1"/>
                </a:solidFill>
              </a:defRPr>
            </a:lvl7pPr>
            <a:lvl8pPr indent="0" lvl="7" marL="3200400" marR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i="0" sz="1600" u="none" cap="none" strike="noStrike">
                <a:solidFill>
                  <a:schemeClr val="lt1"/>
                </a:solidFill>
              </a:defRPr>
            </a:lvl8pPr>
            <a:lvl9pPr indent="0" lvl="8" marL="3657600" marR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i="0" sz="1600" u="none" cap="none" strike="noStrike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" type="body"/>
          </p:nvPr>
        </p:nvSpPr>
        <p:spPr>
          <a:xfrm>
            <a:off x="604267" y="1363191"/>
            <a:ext cx="10984500" cy="46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406400" lvl="0" marL="457200" marR="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 Light"/>
              <a:buChar char="•"/>
              <a:defRPr i="0" sz="2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81000" lvl="1" marL="9144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Light"/>
              <a:buChar char="•"/>
              <a:defRPr i="0" sz="24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55600" lvl="2" marL="13716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pen Sans Light"/>
              <a:buChar char="•"/>
              <a:defRPr i="0" sz="20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349250" lvl="3" marL="18288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Open Sans Light"/>
              <a:buChar char="•"/>
              <a:defRPr i="0" sz="19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330200" lvl="4" marL="22860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  <a:defRPr i="0" sz="16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330200" lvl="5" marL="27432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  <a:defRPr i="0" sz="16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330200" lvl="6" marL="32004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  <a:defRPr i="0" sz="16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330200" lvl="7" marL="36576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  <a:defRPr i="0" sz="16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330200" lvl="8" marL="4114800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 Light"/>
              <a:buChar char="•"/>
              <a:defRPr i="0" sz="16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2" type="sldNum"/>
          </p:nvPr>
        </p:nvSpPr>
        <p:spPr>
          <a:xfrm>
            <a:off x="9587095" y="6073934"/>
            <a:ext cx="752700" cy="37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" name="Google Shape;8;p1"/>
          <p:cNvSpPr txBox="1"/>
          <p:nvPr>
            <p:ph type="title"/>
          </p:nvPr>
        </p:nvSpPr>
        <p:spPr>
          <a:xfrm>
            <a:off x="604267" y="584833"/>
            <a:ext cx="109845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0000" lIns="0" spcFirstLastPara="1" rIns="121900" wrap="square" tIns="0">
            <a:noAutofit/>
          </a:bodyPr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900"/>
              <a:buFont typeface="Open Sans"/>
              <a:buNone/>
              <a:defRPr i="0" sz="32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2160">
          <p15:clr>
            <a:srgbClr val="EA4335"/>
          </p15:clr>
        </p15:guide>
        <p15:guide id="2" pos="3840">
          <p15:clr>
            <a:srgbClr val="EA4335"/>
          </p15:clr>
        </p15:guide>
        <p15:guide id="3" pos="381">
          <p15:clr>
            <a:srgbClr val="000000"/>
          </p15:clr>
        </p15:guide>
        <p15:guide id="4" pos="7300">
          <p15:clr>
            <a:srgbClr val="000000"/>
          </p15:clr>
        </p15:guide>
        <p15:guide id="5" orient="horz" pos="368">
          <p15:clr>
            <a:srgbClr val="000000"/>
          </p15:clr>
        </p15:guide>
        <p15:guide id="6" orient="horz" pos="3777">
          <p15:clr>
            <a:srgbClr val="000000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flexboxfroggy.com/#cs" TargetMode="External"/><Relationship Id="rId4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creativecommons.org/licenses/by-nc-sa/4.0/" TargetMode="External"/><Relationship Id="rId4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3"/>
          <p:cNvSpPr txBox="1"/>
          <p:nvPr>
            <p:ph type="title"/>
          </p:nvPr>
        </p:nvSpPr>
        <p:spPr>
          <a:xfrm>
            <a:off x="594500" y="1991032"/>
            <a:ext cx="7847700" cy="2279100"/>
          </a:xfrm>
          <a:prstGeom prst="rect">
            <a:avLst/>
          </a:prstGeom>
        </p:spPr>
        <p:txBody>
          <a:bodyPr anchorCtr="0" anchor="b" bIns="0" lIns="0" spcFirstLastPara="1" rIns="1219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Flexbox 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/>
          </a:p>
        </p:txBody>
      </p:sp>
      <p:sp>
        <p:nvSpPr>
          <p:cNvPr id="49" name="Google Shape;49;p13"/>
          <p:cNvSpPr txBox="1"/>
          <p:nvPr>
            <p:ph idx="1" type="subTitle"/>
          </p:nvPr>
        </p:nvSpPr>
        <p:spPr>
          <a:xfrm>
            <a:off x="648633" y="4270233"/>
            <a:ext cx="6802800" cy="895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None/>
            </a:pPr>
            <a:r>
              <a:rPr lang="en-US"/>
              <a:t>Luděk Roleček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/>
          <p:nvPr>
            <p:ph type="title"/>
          </p:nvPr>
        </p:nvSpPr>
        <p:spPr>
          <a:xfrm>
            <a:off x="964660" y="528469"/>
            <a:ext cx="8325300" cy="82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Zalamování řádku ve flexboxu</a:t>
            </a:r>
            <a:endParaRPr/>
          </a:p>
        </p:txBody>
      </p:sp>
      <p:sp>
        <p:nvSpPr>
          <p:cNvPr id="120" name="Google Shape;120;p22"/>
          <p:cNvSpPr txBox="1"/>
          <p:nvPr>
            <p:ph idx="1" type="body"/>
          </p:nvPr>
        </p:nvSpPr>
        <p:spPr>
          <a:xfrm>
            <a:off x="964650" y="1350175"/>
            <a:ext cx="9941400" cy="343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3000"/>
              <a:t>Kde se řádek zalomí se vyhodnotí podle výchozích šířek položek (jejich </a:t>
            </a:r>
            <a:r>
              <a:rPr lang="en-US" sz="3000">
                <a:solidFill>
                  <a:schemeClr val="accent1"/>
                </a:solidFill>
              </a:rPr>
              <a:t>flex-basis</a:t>
            </a:r>
            <a:r>
              <a:rPr lang="en-US" sz="3000"/>
              <a:t>).</a:t>
            </a:r>
            <a:endParaRPr sz="30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3000"/>
              <a:t>Na každém řádku samostatně pak probíhá výpočet</a:t>
            </a:r>
            <a:r>
              <a:rPr lang="en-US" sz="3000"/>
              <a:t>, zda se mají položky roztáhnout, smrsknout, jak se mají zarovnat, apod.</a:t>
            </a:r>
            <a:endParaRPr sz="3000"/>
          </a:p>
        </p:txBody>
      </p:sp>
      <p:pic>
        <p:nvPicPr>
          <p:cNvPr id="121" name="Google Shape;12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19900" y="4318400"/>
            <a:ext cx="4657750" cy="21469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 txBox="1"/>
          <p:nvPr>
            <p:ph type="title"/>
          </p:nvPr>
        </p:nvSpPr>
        <p:spPr>
          <a:xfrm>
            <a:off x="622667" y="3429000"/>
            <a:ext cx="10985100" cy="8529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Občas se hodí</a:t>
            </a:r>
            <a:endParaRPr sz="3600"/>
          </a:p>
        </p:txBody>
      </p:sp>
      <p:sp>
        <p:nvSpPr>
          <p:cNvPr id="127" name="Google Shape;127;p23"/>
          <p:cNvSpPr txBox="1"/>
          <p:nvPr>
            <p:ph idx="1" type="subTitle"/>
          </p:nvPr>
        </p:nvSpPr>
        <p:spPr>
          <a:xfrm>
            <a:off x="593633" y="4281800"/>
            <a:ext cx="10985100" cy="1312500"/>
          </a:xfrm>
          <a:prstGeom prst="rect">
            <a:avLst/>
          </a:prstGeom>
        </p:spPr>
        <p:txBody>
          <a:bodyPr anchorCtr="0" anchor="t" bIns="121900" lIns="121900" spcFirstLastPara="1" rIns="121900" wrap="square" tIns="0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0"/>
              </a:spcAft>
              <a:buNone/>
            </a:pPr>
            <a:r>
              <a:rPr lang="en-US"/>
              <a:t>(ale používá se relativně zřídka)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4"/>
          <p:cNvSpPr txBox="1"/>
          <p:nvPr>
            <p:ph type="title"/>
          </p:nvPr>
        </p:nvSpPr>
        <p:spPr>
          <a:xfrm>
            <a:off x="964660" y="528469"/>
            <a:ext cx="8325300" cy="82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Zarovnání jedné položky</a:t>
            </a:r>
            <a:endParaRPr/>
          </a:p>
        </p:txBody>
      </p:sp>
      <p:sp>
        <p:nvSpPr>
          <p:cNvPr id="133" name="Google Shape;133;p24"/>
          <p:cNvSpPr txBox="1"/>
          <p:nvPr>
            <p:ph idx="1" type="body"/>
          </p:nvPr>
        </p:nvSpPr>
        <p:spPr>
          <a:xfrm>
            <a:off x="1052750" y="4227650"/>
            <a:ext cx="6176700" cy="2184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800"/>
              <a:t>I když jsou položky nějak zarovnané pomocí align-items ve směru vedlejší osy, můžeme konkrétní položku zarovnat jinak. 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1800"/>
              <a:t>Možné hodnoty:</a:t>
            </a:r>
            <a:br>
              <a:rPr lang="en-US" sz="1800"/>
            </a:br>
            <a:r>
              <a:rPr lang="en-US" sz="1800">
                <a:solidFill>
                  <a:schemeClr val="accent1"/>
                </a:solidFill>
              </a:rPr>
              <a:t>auto </a:t>
            </a:r>
            <a:r>
              <a:rPr lang="en-US" sz="1800"/>
              <a:t>(výchozí), </a:t>
            </a:r>
            <a:r>
              <a:rPr lang="en-US" sz="1800">
                <a:solidFill>
                  <a:schemeClr val="accent1"/>
                </a:solidFill>
              </a:rPr>
              <a:t>flex-start</a:t>
            </a:r>
            <a:r>
              <a:rPr lang="en-US" sz="1800"/>
              <a:t>, </a:t>
            </a:r>
            <a:r>
              <a:rPr lang="en-US" sz="1800">
                <a:solidFill>
                  <a:schemeClr val="accent1"/>
                </a:solidFill>
              </a:rPr>
              <a:t>flex-end</a:t>
            </a:r>
            <a:r>
              <a:rPr lang="en-US" sz="1800"/>
              <a:t>, </a:t>
            </a:r>
            <a:r>
              <a:rPr lang="en-US" sz="1800">
                <a:solidFill>
                  <a:schemeClr val="accent1"/>
                </a:solidFill>
              </a:rPr>
              <a:t>center</a:t>
            </a:r>
            <a:r>
              <a:rPr lang="en-US" sz="1800"/>
              <a:t>, </a:t>
            </a:r>
            <a:r>
              <a:rPr lang="en-US" sz="1800">
                <a:solidFill>
                  <a:schemeClr val="accent1"/>
                </a:solidFill>
              </a:rPr>
              <a:t>baseline</a:t>
            </a:r>
            <a:r>
              <a:rPr lang="en-US" sz="1800"/>
              <a:t>, </a:t>
            </a:r>
            <a:r>
              <a:rPr lang="en-US" sz="1800">
                <a:solidFill>
                  <a:schemeClr val="accent1"/>
                </a:solidFill>
              </a:rPr>
              <a:t>stretch</a:t>
            </a:r>
            <a:endParaRPr sz="1800">
              <a:solidFill>
                <a:schemeClr val="accent1"/>
              </a:solidFill>
            </a:endParaRPr>
          </a:p>
        </p:txBody>
      </p:sp>
      <p:cxnSp>
        <p:nvCxnSpPr>
          <p:cNvPr id="134" name="Google Shape;134;p24"/>
          <p:cNvCxnSpPr/>
          <p:nvPr/>
        </p:nvCxnSpPr>
        <p:spPr>
          <a:xfrm>
            <a:off x="757650" y="1823788"/>
            <a:ext cx="0" cy="1925100"/>
          </a:xfrm>
          <a:prstGeom prst="straightConnector1">
            <a:avLst/>
          </a:prstGeom>
          <a:noFill/>
          <a:ln cap="flat" cmpd="sng" w="19050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5" name="Google Shape;135;p24"/>
          <p:cNvSpPr txBox="1"/>
          <p:nvPr/>
        </p:nvSpPr>
        <p:spPr>
          <a:xfrm rot="-5400000">
            <a:off x="165000" y="1843013"/>
            <a:ext cx="904500" cy="50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CCCCCC"/>
                </a:solidFill>
              </a:rPr>
              <a:t>CSS</a:t>
            </a:r>
            <a:endParaRPr sz="1800">
              <a:solidFill>
                <a:srgbClr val="CCCCCC"/>
              </a:solidFill>
            </a:endParaRPr>
          </a:p>
        </p:txBody>
      </p:sp>
      <p:sp>
        <p:nvSpPr>
          <p:cNvPr id="136" name="Google Shape;136;p24"/>
          <p:cNvSpPr txBox="1"/>
          <p:nvPr/>
        </p:nvSpPr>
        <p:spPr>
          <a:xfrm>
            <a:off x="1052750" y="1873200"/>
            <a:ext cx="6310200" cy="19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.flexitem </a:t>
            </a:r>
            <a:r>
              <a:rPr lang="en-US" sz="3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sz="30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8100" lvl="0" marL="6350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align-self</a:t>
            </a:r>
            <a:r>
              <a:rPr lang="en-US" sz="3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: flex-end;</a:t>
            </a:r>
            <a:endParaRPr sz="30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3000">
              <a:solidFill>
                <a:srgbClr val="EB008B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37" name="Google Shape;13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81850" y="1873200"/>
            <a:ext cx="4657750" cy="22998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5"/>
          <p:cNvSpPr txBox="1"/>
          <p:nvPr>
            <p:ph type="title"/>
          </p:nvPr>
        </p:nvSpPr>
        <p:spPr>
          <a:xfrm>
            <a:off x="964660" y="528469"/>
            <a:ext cx="8325300" cy="82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Zarovnání obsahu ve směru vedlejší osy</a:t>
            </a:r>
            <a:endParaRPr/>
          </a:p>
        </p:txBody>
      </p:sp>
      <p:sp>
        <p:nvSpPr>
          <p:cNvPr id="143" name="Google Shape;143;p25"/>
          <p:cNvSpPr txBox="1"/>
          <p:nvPr>
            <p:ph idx="1" type="body"/>
          </p:nvPr>
        </p:nvSpPr>
        <p:spPr>
          <a:xfrm>
            <a:off x="1052750" y="4227650"/>
            <a:ext cx="6176700" cy="2184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800"/>
              <a:t>Když má flexbox nastavenou větší výšku, než je výška jeho obsahu, můžeme uvnitř flexboxu celý obsah vertikálně zarovnat. (ne vertikálně, ale ve směru vedlejší osy)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1800"/>
              <a:t>Možné hodnoty:</a:t>
            </a:r>
            <a:br>
              <a:rPr lang="en-US" sz="1800"/>
            </a:br>
            <a:r>
              <a:rPr lang="en-US" sz="1800">
                <a:solidFill>
                  <a:schemeClr val="accent1"/>
                </a:solidFill>
              </a:rPr>
              <a:t>flex-start </a:t>
            </a:r>
            <a:r>
              <a:rPr lang="en-US" sz="1800"/>
              <a:t>(výchozí), </a:t>
            </a:r>
            <a:r>
              <a:rPr lang="en-US" sz="1800">
                <a:solidFill>
                  <a:schemeClr val="accent1"/>
                </a:solidFill>
              </a:rPr>
              <a:t>flex-end</a:t>
            </a:r>
            <a:r>
              <a:rPr lang="en-US" sz="1800"/>
              <a:t>, </a:t>
            </a:r>
            <a:r>
              <a:rPr lang="en-US" sz="1800">
                <a:solidFill>
                  <a:schemeClr val="accent1"/>
                </a:solidFill>
              </a:rPr>
              <a:t>center</a:t>
            </a:r>
            <a:r>
              <a:rPr lang="en-US" sz="1800"/>
              <a:t>, </a:t>
            </a:r>
            <a:r>
              <a:rPr lang="en-US" sz="1800">
                <a:solidFill>
                  <a:schemeClr val="accent1"/>
                </a:solidFill>
              </a:rPr>
              <a:t>stretch</a:t>
            </a:r>
            <a:r>
              <a:rPr lang="en-US" sz="1800">
                <a:solidFill>
                  <a:srgbClr val="000000"/>
                </a:solidFill>
              </a:rPr>
              <a:t>,</a:t>
            </a:r>
            <a:r>
              <a:rPr lang="en-US" sz="1800">
                <a:solidFill>
                  <a:schemeClr val="accent1"/>
                </a:solidFill>
              </a:rPr>
              <a:t> space-between</a:t>
            </a:r>
            <a:r>
              <a:rPr lang="en-US" sz="1800"/>
              <a:t>, </a:t>
            </a:r>
            <a:r>
              <a:rPr lang="en-US" sz="1800">
                <a:solidFill>
                  <a:schemeClr val="accent1"/>
                </a:solidFill>
              </a:rPr>
              <a:t>space-around</a:t>
            </a:r>
            <a:endParaRPr sz="1800">
              <a:solidFill>
                <a:schemeClr val="accent1"/>
              </a:solidFill>
            </a:endParaRPr>
          </a:p>
        </p:txBody>
      </p:sp>
      <p:cxnSp>
        <p:nvCxnSpPr>
          <p:cNvPr id="144" name="Google Shape;144;p25"/>
          <p:cNvCxnSpPr/>
          <p:nvPr/>
        </p:nvCxnSpPr>
        <p:spPr>
          <a:xfrm>
            <a:off x="757650" y="1823788"/>
            <a:ext cx="0" cy="1925100"/>
          </a:xfrm>
          <a:prstGeom prst="straightConnector1">
            <a:avLst/>
          </a:prstGeom>
          <a:noFill/>
          <a:ln cap="flat" cmpd="sng" w="19050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5" name="Google Shape;145;p25"/>
          <p:cNvSpPr txBox="1"/>
          <p:nvPr/>
        </p:nvSpPr>
        <p:spPr>
          <a:xfrm rot="-5400000">
            <a:off x="165000" y="1843013"/>
            <a:ext cx="904500" cy="50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CCCCCC"/>
                </a:solidFill>
              </a:rPr>
              <a:t>CSS</a:t>
            </a:r>
            <a:endParaRPr sz="1800">
              <a:solidFill>
                <a:srgbClr val="CCCCCC"/>
              </a:solidFill>
            </a:endParaRPr>
          </a:p>
        </p:txBody>
      </p:sp>
      <p:sp>
        <p:nvSpPr>
          <p:cNvPr id="146" name="Google Shape;146;p25"/>
          <p:cNvSpPr txBox="1"/>
          <p:nvPr/>
        </p:nvSpPr>
        <p:spPr>
          <a:xfrm>
            <a:off x="1052750" y="1873200"/>
            <a:ext cx="6310200" cy="19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.kontejner </a:t>
            </a:r>
            <a:r>
              <a:rPr lang="en-US" sz="3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sz="30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8100" lvl="0" marL="6350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align-content</a:t>
            </a:r>
            <a:r>
              <a:rPr lang="en-US" sz="3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: center;</a:t>
            </a:r>
            <a:endParaRPr sz="30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3000">
              <a:solidFill>
                <a:srgbClr val="EB008B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47" name="Google Shape;14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15350" y="1350169"/>
            <a:ext cx="4002331" cy="52030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6"/>
          <p:cNvSpPr txBox="1"/>
          <p:nvPr>
            <p:ph type="title"/>
          </p:nvPr>
        </p:nvSpPr>
        <p:spPr>
          <a:xfrm>
            <a:off x="964660" y="528469"/>
            <a:ext cx="8325300" cy="82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Hra</a:t>
            </a:r>
            <a:endParaRPr/>
          </a:p>
        </p:txBody>
      </p:sp>
      <p:sp>
        <p:nvSpPr>
          <p:cNvPr id="153" name="Google Shape;153;p26"/>
          <p:cNvSpPr txBox="1"/>
          <p:nvPr>
            <p:ph idx="1" type="body"/>
          </p:nvPr>
        </p:nvSpPr>
        <p:spPr>
          <a:xfrm>
            <a:off x="964650" y="1378150"/>
            <a:ext cx="10134600" cy="358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666666"/>
                </a:solidFill>
              </a:rPr>
              <a:t>Nezapomeň si zahrát </a:t>
            </a:r>
            <a:endParaRPr sz="2400">
              <a:solidFill>
                <a:srgbClr val="666666"/>
              </a:solidFill>
            </a:endParaRPr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3200" u="sng">
                <a:solidFill>
                  <a:schemeClr val="hlink"/>
                </a:solidFill>
                <a:hlinkClick r:id="rId3"/>
              </a:rPr>
              <a:t>https://flexboxfroggy.com/</a:t>
            </a:r>
            <a:endParaRPr sz="3200">
              <a:solidFill>
                <a:srgbClr val="666666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br>
              <a:rPr lang="en-US">
                <a:solidFill>
                  <a:srgbClr val="666666"/>
                </a:solidFill>
              </a:rPr>
            </a:br>
            <a:r>
              <a:rPr lang="en-US" sz="2400">
                <a:solidFill>
                  <a:srgbClr val="666666"/>
                </a:solidFill>
              </a:rPr>
              <a:t>Zadávej vlastnosti flexboxu tak, abys dostala žabku na leknín.</a:t>
            </a:r>
            <a:endParaRPr>
              <a:solidFill>
                <a:srgbClr val="666666"/>
              </a:solidFill>
            </a:endParaRPr>
          </a:p>
        </p:txBody>
      </p:sp>
      <p:pic>
        <p:nvPicPr>
          <p:cNvPr id="154" name="Google Shape;154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50050" y="4666600"/>
            <a:ext cx="1563800" cy="118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/>
          <p:nvPr>
            <p:ph idx="1" type="body"/>
          </p:nvPr>
        </p:nvSpPr>
        <p:spPr>
          <a:xfrm>
            <a:off x="964660" y="1378151"/>
            <a:ext cx="10134600" cy="4409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666666"/>
                </a:solidFill>
              </a:rPr>
              <a:t>Toto dílo je licencováno pod </a:t>
            </a:r>
            <a:endParaRPr sz="2400">
              <a:solidFill>
                <a:srgbClr val="666666"/>
              </a:solidFill>
            </a:endParaRPr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u="sng">
                <a:solidFill>
                  <a:schemeClr val="hlink"/>
                </a:solidFill>
                <a:hlinkClick r:id="rId3"/>
              </a:rPr>
              <a:t>Creative Commons Attribution-NonCommercial-ShareAlike 4.0 International License</a:t>
            </a:r>
            <a:endParaRPr>
              <a:solidFill>
                <a:srgbClr val="666666"/>
              </a:solidFill>
            </a:endParaRPr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55" name="Google Shape;55;p14"/>
          <p:cNvSpPr txBox="1"/>
          <p:nvPr>
            <p:ph type="title"/>
          </p:nvPr>
        </p:nvSpPr>
        <p:spPr>
          <a:xfrm>
            <a:off x="964660" y="528469"/>
            <a:ext cx="8325300" cy="82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Použití materiálů</a:t>
            </a:r>
            <a:endParaRPr/>
          </a:p>
        </p:txBody>
      </p:sp>
      <p:pic>
        <p:nvPicPr>
          <p:cNvPr id="56" name="Google Shape;56;p14"/>
          <p:cNvPicPr preferRelativeResize="0"/>
          <p:nvPr/>
        </p:nvPicPr>
        <p:blipFill>
          <a:blip r:embed="rId4">
            <a:alphaModFix amt="29000"/>
          </a:blip>
          <a:stretch>
            <a:fillRect/>
          </a:stretch>
        </p:blipFill>
        <p:spPr>
          <a:xfrm>
            <a:off x="4490475" y="4229750"/>
            <a:ext cx="3211050" cy="759000"/>
          </a:xfrm>
          <a:prstGeom prst="rect">
            <a:avLst/>
          </a:prstGeom>
          <a:noFill/>
          <a:ln>
            <a:noFill/>
          </a:ln>
          <a:effectLst>
            <a:reflection blurRad="0" dir="5400000" dist="38100" endA="0" endPos="30000" fadeDir="5400012" kx="0" rotWithShape="0" algn="bl" stA="15000" stPos="0" sy="-100000" ky="0"/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/>
          <p:nvPr>
            <p:ph type="title"/>
          </p:nvPr>
        </p:nvSpPr>
        <p:spPr>
          <a:xfrm>
            <a:off x="622667" y="3429000"/>
            <a:ext cx="10985100" cy="8529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Směr Flexboxu</a:t>
            </a:r>
            <a:endParaRPr/>
          </a:p>
        </p:txBody>
      </p:sp>
      <p:sp>
        <p:nvSpPr>
          <p:cNvPr id="62" name="Google Shape;62;p15"/>
          <p:cNvSpPr txBox="1"/>
          <p:nvPr>
            <p:ph idx="1" type="subTitle"/>
          </p:nvPr>
        </p:nvSpPr>
        <p:spPr>
          <a:xfrm>
            <a:off x="593633" y="4281800"/>
            <a:ext cx="10985100" cy="1312500"/>
          </a:xfrm>
          <a:prstGeom prst="rect">
            <a:avLst/>
          </a:prstGeom>
        </p:spPr>
        <p:txBody>
          <a:bodyPr anchorCtr="0" anchor="t" bIns="121900" lIns="121900" spcFirstLastPara="1" rIns="121900" wrap="square" tIns="0">
            <a:noAutofit/>
          </a:bodyPr>
          <a:lstStyle/>
          <a:p>
            <a:pPr indent="-50800" lvl="0" marL="241300" rtl="0" algn="l">
              <a:spcBef>
                <a:spcPts val="110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/>
          <p:nvPr>
            <p:ph type="title"/>
          </p:nvPr>
        </p:nvSpPr>
        <p:spPr>
          <a:xfrm>
            <a:off x="964660" y="528469"/>
            <a:ext cx="8325300" cy="82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Směr flexboxu</a:t>
            </a:r>
            <a:endParaRPr/>
          </a:p>
        </p:txBody>
      </p:sp>
      <p:sp>
        <p:nvSpPr>
          <p:cNvPr id="68" name="Google Shape;68;p16"/>
          <p:cNvSpPr txBox="1"/>
          <p:nvPr>
            <p:ph idx="1" type="body"/>
          </p:nvPr>
        </p:nvSpPr>
        <p:spPr>
          <a:xfrm>
            <a:off x="600675" y="4227650"/>
            <a:ext cx="4817700" cy="2184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800"/>
              <a:t>Určí směr hlavní osy flexboxu, podél které se dávají položky vedle sebe. 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1800"/>
              <a:t>Možné hodnoty:</a:t>
            </a:r>
            <a:br>
              <a:rPr lang="en-US" sz="1800"/>
            </a:br>
            <a:r>
              <a:rPr lang="en-US" sz="1800">
                <a:solidFill>
                  <a:schemeClr val="accent1"/>
                </a:solidFill>
              </a:rPr>
              <a:t>row </a:t>
            </a:r>
            <a:r>
              <a:rPr lang="en-US" sz="1800"/>
              <a:t>(výchozí), </a:t>
            </a:r>
            <a:r>
              <a:rPr lang="en-US" sz="1800">
                <a:solidFill>
                  <a:schemeClr val="accent1"/>
                </a:solidFill>
              </a:rPr>
              <a:t>row-reverse</a:t>
            </a:r>
            <a:r>
              <a:rPr lang="en-US" sz="1800"/>
              <a:t>, </a:t>
            </a:r>
            <a:r>
              <a:rPr lang="en-US" sz="1800">
                <a:solidFill>
                  <a:schemeClr val="accent1"/>
                </a:solidFill>
              </a:rPr>
              <a:t>column</a:t>
            </a:r>
            <a:r>
              <a:rPr lang="en-US" sz="1800"/>
              <a:t>, </a:t>
            </a:r>
            <a:r>
              <a:rPr lang="en-US" sz="1800">
                <a:solidFill>
                  <a:schemeClr val="accent1"/>
                </a:solidFill>
              </a:rPr>
              <a:t>column-reverse</a:t>
            </a:r>
            <a:endParaRPr sz="1800">
              <a:solidFill>
                <a:schemeClr val="accent1"/>
              </a:solidFill>
            </a:endParaRPr>
          </a:p>
        </p:txBody>
      </p:sp>
      <p:cxnSp>
        <p:nvCxnSpPr>
          <p:cNvPr id="69" name="Google Shape;69;p16"/>
          <p:cNvCxnSpPr/>
          <p:nvPr/>
        </p:nvCxnSpPr>
        <p:spPr>
          <a:xfrm>
            <a:off x="627000" y="1823788"/>
            <a:ext cx="0" cy="1925100"/>
          </a:xfrm>
          <a:prstGeom prst="straightConnector1">
            <a:avLst/>
          </a:prstGeom>
          <a:noFill/>
          <a:ln cap="flat" cmpd="sng" w="19050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0" name="Google Shape;70;p16"/>
          <p:cNvSpPr txBox="1"/>
          <p:nvPr/>
        </p:nvSpPr>
        <p:spPr>
          <a:xfrm rot="-5400000">
            <a:off x="34350" y="1843013"/>
            <a:ext cx="904500" cy="50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CCCCCC"/>
                </a:solidFill>
              </a:rPr>
              <a:t>CSS</a:t>
            </a:r>
            <a:endParaRPr sz="1800">
              <a:solidFill>
                <a:srgbClr val="CCCCCC"/>
              </a:solidFill>
            </a:endParaRPr>
          </a:p>
        </p:txBody>
      </p:sp>
      <p:sp>
        <p:nvSpPr>
          <p:cNvPr id="71" name="Google Shape;71;p16"/>
          <p:cNvSpPr txBox="1"/>
          <p:nvPr/>
        </p:nvSpPr>
        <p:spPr>
          <a:xfrm>
            <a:off x="922100" y="1873200"/>
            <a:ext cx="6233100" cy="2534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.kontejner </a:t>
            </a:r>
            <a:r>
              <a:rPr lang="en-US" sz="3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sz="30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8100" lvl="0" marL="6350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flex-direction</a:t>
            </a:r>
            <a:r>
              <a:rPr lang="en-US" sz="3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: column;</a:t>
            </a:r>
            <a:endParaRPr sz="30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3000">
              <a:solidFill>
                <a:srgbClr val="EB008B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72" name="Google Shape;7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34400" y="4116750"/>
            <a:ext cx="5353975" cy="218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/>
          <p:nvPr>
            <p:ph type="title"/>
          </p:nvPr>
        </p:nvSpPr>
        <p:spPr>
          <a:xfrm>
            <a:off x="622667" y="3429000"/>
            <a:ext cx="10985100" cy="8529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Zarovnávání položek ve Flexboxu</a:t>
            </a:r>
            <a:endParaRPr/>
          </a:p>
        </p:txBody>
      </p:sp>
      <p:sp>
        <p:nvSpPr>
          <p:cNvPr id="78" name="Google Shape;78;p17"/>
          <p:cNvSpPr txBox="1"/>
          <p:nvPr>
            <p:ph idx="1" type="subTitle"/>
          </p:nvPr>
        </p:nvSpPr>
        <p:spPr>
          <a:xfrm>
            <a:off x="593633" y="4281800"/>
            <a:ext cx="10985100" cy="1312500"/>
          </a:xfrm>
          <a:prstGeom prst="rect">
            <a:avLst/>
          </a:prstGeom>
        </p:spPr>
        <p:txBody>
          <a:bodyPr anchorCtr="0" anchor="t" bIns="121900" lIns="121900" spcFirstLastPara="1" rIns="121900" wrap="square" tIns="0">
            <a:noAutofit/>
          </a:bodyPr>
          <a:lstStyle/>
          <a:p>
            <a:pPr indent="-50800" lvl="0" marL="241300" rtl="0" algn="l">
              <a:spcBef>
                <a:spcPts val="110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8"/>
          <p:cNvSpPr txBox="1"/>
          <p:nvPr>
            <p:ph type="title"/>
          </p:nvPr>
        </p:nvSpPr>
        <p:spPr>
          <a:xfrm>
            <a:off x="964660" y="528469"/>
            <a:ext cx="8325300" cy="82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Zarovnání položek ve směru hlavní osy</a:t>
            </a:r>
            <a:endParaRPr/>
          </a:p>
        </p:txBody>
      </p:sp>
      <p:sp>
        <p:nvSpPr>
          <p:cNvPr id="84" name="Google Shape;84;p18"/>
          <p:cNvSpPr txBox="1"/>
          <p:nvPr>
            <p:ph idx="1" type="body"/>
          </p:nvPr>
        </p:nvSpPr>
        <p:spPr>
          <a:xfrm>
            <a:off x="1052750" y="4227650"/>
            <a:ext cx="6631500" cy="2184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800"/>
              <a:t>Zarovnání položek flexboxu ve směru hlavní osy (tj. při flex-direction: row; zarovnává v horizontálním směru).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1800"/>
              <a:t>Možné hodnoty:</a:t>
            </a:r>
            <a:br>
              <a:rPr lang="en-US" sz="1800"/>
            </a:br>
            <a:r>
              <a:rPr lang="en-US" sz="1800">
                <a:solidFill>
                  <a:schemeClr val="accent1"/>
                </a:solidFill>
              </a:rPr>
              <a:t>flex-start </a:t>
            </a:r>
            <a:r>
              <a:rPr lang="en-US" sz="1800"/>
              <a:t>(výchozí), </a:t>
            </a:r>
            <a:r>
              <a:rPr lang="en-US" sz="1800">
                <a:solidFill>
                  <a:schemeClr val="accent1"/>
                </a:solidFill>
              </a:rPr>
              <a:t>flex-end</a:t>
            </a:r>
            <a:r>
              <a:rPr lang="en-US" sz="1800"/>
              <a:t>, </a:t>
            </a:r>
            <a:r>
              <a:rPr lang="en-US" sz="1800">
                <a:solidFill>
                  <a:schemeClr val="accent1"/>
                </a:solidFill>
              </a:rPr>
              <a:t>center</a:t>
            </a:r>
            <a:r>
              <a:rPr lang="en-US" sz="1800"/>
              <a:t>, </a:t>
            </a:r>
            <a:r>
              <a:rPr lang="en-US" sz="1800">
                <a:solidFill>
                  <a:schemeClr val="accent1"/>
                </a:solidFill>
              </a:rPr>
              <a:t>space-between</a:t>
            </a:r>
            <a:r>
              <a:rPr lang="en-US" sz="1800"/>
              <a:t>, </a:t>
            </a:r>
            <a:r>
              <a:rPr lang="en-US" sz="1800">
                <a:solidFill>
                  <a:schemeClr val="accent1"/>
                </a:solidFill>
              </a:rPr>
              <a:t>space-around</a:t>
            </a:r>
            <a:r>
              <a:rPr lang="en-US" sz="1800"/>
              <a:t>, </a:t>
            </a:r>
            <a:r>
              <a:rPr lang="en-US" sz="1800">
                <a:solidFill>
                  <a:schemeClr val="accent1"/>
                </a:solidFill>
              </a:rPr>
              <a:t>space-evenly</a:t>
            </a:r>
            <a:endParaRPr sz="1800">
              <a:solidFill>
                <a:schemeClr val="accent1"/>
              </a:solidFill>
            </a:endParaRPr>
          </a:p>
        </p:txBody>
      </p:sp>
      <p:cxnSp>
        <p:nvCxnSpPr>
          <p:cNvPr id="85" name="Google Shape;85;p18"/>
          <p:cNvCxnSpPr/>
          <p:nvPr/>
        </p:nvCxnSpPr>
        <p:spPr>
          <a:xfrm>
            <a:off x="757650" y="1823788"/>
            <a:ext cx="0" cy="1925100"/>
          </a:xfrm>
          <a:prstGeom prst="straightConnector1">
            <a:avLst/>
          </a:prstGeom>
          <a:noFill/>
          <a:ln cap="flat" cmpd="sng" w="19050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6" name="Google Shape;86;p18"/>
          <p:cNvSpPr txBox="1"/>
          <p:nvPr/>
        </p:nvSpPr>
        <p:spPr>
          <a:xfrm rot="-5400000">
            <a:off x="165000" y="1843013"/>
            <a:ext cx="904500" cy="50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CCCCCC"/>
                </a:solidFill>
              </a:rPr>
              <a:t>CSS</a:t>
            </a:r>
            <a:endParaRPr sz="1800">
              <a:solidFill>
                <a:srgbClr val="CCCCCC"/>
              </a:solidFill>
            </a:endParaRPr>
          </a:p>
        </p:txBody>
      </p:sp>
      <p:sp>
        <p:nvSpPr>
          <p:cNvPr id="87" name="Google Shape;87;p18"/>
          <p:cNvSpPr txBox="1"/>
          <p:nvPr/>
        </p:nvSpPr>
        <p:spPr>
          <a:xfrm>
            <a:off x="1052750" y="1873200"/>
            <a:ext cx="6310200" cy="19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.kontejner </a:t>
            </a:r>
            <a:r>
              <a:rPr lang="en-US" sz="3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sz="30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8100" lvl="0" marL="6350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justify-content</a:t>
            </a:r>
            <a:r>
              <a:rPr lang="en-US" sz="3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: center;</a:t>
            </a:r>
            <a:endParaRPr sz="30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3000">
              <a:solidFill>
                <a:srgbClr val="EB008B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88" name="Google Shape;8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09750" y="1350169"/>
            <a:ext cx="3204548" cy="52030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/>
          <p:nvPr>
            <p:ph type="title"/>
          </p:nvPr>
        </p:nvSpPr>
        <p:spPr>
          <a:xfrm>
            <a:off x="964660" y="528469"/>
            <a:ext cx="8325300" cy="82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Zarovnání položek ve směru vedlejší osy</a:t>
            </a:r>
            <a:endParaRPr/>
          </a:p>
        </p:txBody>
      </p:sp>
      <p:sp>
        <p:nvSpPr>
          <p:cNvPr id="94" name="Google Shape;94;p19"/>
          <p:cNvSpPr txBox="1"/>
          <p:nvPr>
            <p:ph idx="1" type="body"/>
          </p:nvPr>
        </p:nvSpPr>
        <p:spPr>
          <a:xfrm>
            <a:off x="1052750" y="4227650"/>
            <a:ext cx="6176700" cy="2184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800"/>
              <a:t>Zarovnání položek flexboxu ve směru vedlejší osy (tj. při flex-direction: row; zarovnává ve vertikálním směru).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1800"/>
              <a:t>Možné hodnoty:</a:t>
            </a:r>
            <a:br>
              <a:rPr lang="en-US" sz="1800"/>
            </a:br>
            <a:r>
              <a:rPr lang="en-US" sz="1800">
                <a:solidFill>
                  <a:schemeClr val="accent1"/>
                </a:solidFill>
              </a:rPr>
              <a:t>flex-start</a:t>
            </a:r>
            <a:r>
              <a:rPr lang="en-US" sz="1800"/>
              <a:t>, </a:t>
            </a:r>
            <a:r>
              <a:rPr lang="en-US" sz="1800">
                <a:solidFill>
                  <a:schemeClr val="accent1"/>
                </a:solidFill>
              </a:rPr>
              <a:t>flex-end</a:t>
            </a:r>
            <a:r>
              <a:rPr lang="en-US" sz="1800"/>
              <a:t>, </a:t>
            </a:r>
            <a:r>
              <a:rPr lang="en-US" sz="1800">
                <a:solidFill>
                  <a:schemeClr val="accent1"/>
                </a:solidFill>
              </a:rPr>
              <a:t>center</a:t>
            </a:r>
            <a:r>
              <a:rPr lang="en-US" sz="1800"/>
              <a:t>, </a:t>
            </a:r>
            <a:r>
              <a:rPr lang="en-US" sz="1800">
                <a:solidFill>
                  <a:schemeClr val="accent1"/>
                </a:solidFill>
              </a:rPr>
              <a:t>stretch </a:t>
            </a:r>
            <a:r>
              <a:rPr lang="en-US" sz="1800"/>
              <a:t>(výchozí), </a:t>
            </a:r>
            <a:r>
              <a:rPr lang="en-US" sz="1800">
                <a:solidFill>
                  <a:schemeClr val="accent1"/>
                </a:solidFill>
              </a:rPr>
              <a:t>baseline</a:t>
            </a:r>
            <a:endParaRPr sz="1800">
              <a:solidFill>
                <a:schemeClr val="accent1"/>
              </a:solidFill>
            </a:endParaRPr>
          </a:p>
        </p:txBody>
      </p:sp>
      <p:cxnSp>
        <p:nvCxnSpPr>
          <p:cNvPr id="95" name="Google Shape;95;p19"/>
          <p:cNvCxnSpPr/>
          <p:nvPr/>
        </p:nvCxnSpPr>
        <p:spPr>
          <a:xfrm>
            <a:off x="757650" y="1823788"/>
            <a:ext cx="0" cy="1925100"/>
          </a:xfrm>
          <a:prstGeom prst="straightConnector1">
            <a:avLst/>
          </a:prstGeom>
          <a:noFill/>
          <a:ln cap="flat" cmpd="sng" w="19050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6" name="Google Shape;96;p19"/>
          <p:cNvSpPr txBox="1"/>
          <p:nvPr/>
        </p:nvSpPr>
        <p:spPr>
          <a:xfrm rot="-5400000">
            <a:off x="165000" y="1843013"/>
            <a:ext cx="904500" cy="50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CCCCCC"/>
                </a:solidFill>
              </a:rPr>
              <a:t>CSS</a:t>
            </a:r>
            <a:endParaRPr sz="1800">
              <a:solidFill>
                <a:srgbClr val="CCCCCC"/>
              </a:solidFill>
            </a:endParaRPr>
          </a:p>
        </p:txBody>
      </p:sp>
      <p:sp>
        <p:nvSpPr>
          <p:cNvPr id="97" name="Google Shape;97;p19"/>
          <p:cNvSpPr txBox="1"/>
          <p:nvPr/>
        </p:nvSpPr>
        <p:spPr>
          <a:xfrm>
            <a:off x="1052750" y="1873200"/>
            <a:ext cx="6310200" cy="19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.kontejner </a:t>
            </a:r>
            <a:r>
              <a:rPr lang="en-US" sz="3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sz="30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8100" lvl="0" marL="6350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align-items</a:t>
            </a:r>
            <a:r>
              <a:rPr lang="en-US" sz="3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: center;</a:t>
            </a:r>
            <a:endParaRPr sz="30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3000">
              <a:solidFill>
                <a:srgbClr val="EB008B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47350" y="1350169"/>
            <a:ext cx="4117736" cy="52030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title"/>
          </p:nvPr>
        </p:nvSpPr>
        <p:spPr>
          <a:xfrm>
            <a:off x="622667" y="3429000"/>
            <a:ext cx="10985100" cy="8529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Zalamování řádku ve Flexboxu (wrap)</a:t>
            </a:r>
            <a:endParaRPr/>
          </a:p>
        </p:txBody>
      </p:sp>
      <p:sp>
        <p:nvSpPr>
          <p:cNvPr id="104" name="Google Shape;104;p20"/>
          <p:cNvSpPr txBox="1"/>
          <p:nvPr>
            <p:ph idx="1" type="subTitle"/>
          </p:nvPr>
        </p:nvSpPr>
        <p:spPr>
          <a:xfrm>
            <a:off x="593633" y="4281800"/>
            <a:ext cx="10985100" cy="1312500"/>
          </a:xfrm>
          <a:prstGeom prst="rect">
            <a:avLst/>
          </a:prstGeom>
        </p:spPr>
        <p:txBody>
          <a:bodyPr anchorCtr="0" anchor="t" bIns="121900" lIns="121900" spcFirstLastPara="1" rIns="121900" wrap="square" tIns="0">
            <a:noAutofit/>
          </a:bodyPr>
          <a:lstStyle/>
          <a:p>
            <a:pPr indent="-50800" lvl="0" marL="241300" rtl="0" algn="l">
              <a:spcBef>
                <a:spcPts val="110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1"/>
          <p:cNvSpPr txBox="1"/>
          <p:nvPr>
            <p:ph type="title"/>
          </p:nvPr>
        </p:nvSpPr>
        <p:spPr>
          <a:xfrm>
            <a:off x="964660" y="528469"/>
            <a:ext cx="8325300" cy="82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Zalamování řádku ve flexboxu</a:t>
            </a:r>
            <a:endParaRPr/>
          </a:p>
        </p:txBody>
      </p:sp>
      <p:sp>
        <p:nvSpPr>
          <p:cNvPr id="110" name="Google Shape;110;p21"/>
          <p:cNvSpPr txBox="1"/>
          <p:nvPr>
            <p:ph idx="1" type="body"/>
          </p:nvPr>
        </p:nvSpPr>
        <p:spPr>
          <a:xfrm>
            <a:off x="1052750" y="4227650"/>
            <a:ext cx="6176700" cy="2184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800"/>
              <a:t>Když se položky do flexboxu nevejdou, tak nebudou z flexboxu vyčnívat ven, ale zalomí se na další řádek.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1800"/>
              <a:t>Možné hodnoty:</a:t>
            </a:r>
            <a:br>
              <a:rPr lang="en-US" sz="1800"/>
            </a:br>
            <a:r>
              <a:rPr lang="en-US" sz="1800">
                <a:solidFill>
                  <a:schemeClr val="accent1"/>
                </a:solidFill>
              </a:rPr>
              <a:t>nowrap </a:t>
            </a:r>
            <a:r>
              <a:rPr lang="en-US" sz="1800"/>
              <a:t>(výchozí), </a:t>
            </a:r>
            <a:r>
              <a:rPr lang="en-US" sz="1800">
                <a:solidFill>
                  <a:schemeClr val="accent1"/>
                </a:solidFill>
              </a:rPr>
              <a:t>wrap</a:t>
            </a:r>
            <a:r>
              <a:rPr lang="en-US" sz="1800"/>
              <a:t>, </a:t>
            </a:r>
            <a:r>
              <a:rPr lang="en-US" sz="1800">
                <a:solidFill>
                  <a:schemeClr val="accent1"/>
                </a:solidFill>
              </a:rPr>
              <a:t>wrap-reverse</a:t>
            </a:r>
            <a:endParaRPr sz="1800">
              <a:solidFill>
                <a:schemeClr val="accent1"/>
              </a:solidFill>
            </a:endParaRPr>
          </a:p>
        </p:txBody>
      </p:sp>
      <p:cxnSp>
        <p:nvCxnSpPr>
          <p:cNvPr id="111" name="Google Shape;111;p21"/>
          <p:cNvCxnSpPr/>
          <p:nvPr/>
        </p:nvCxnSpPr>
        <p:spPr>
          <a:xfrm>
            <a:off x="757650" y="1823788"/>
            <a:ext cx="0" cy="1925100"/>
          </a:xfrm>
          <a:prstGeom prst="straightConnector1">
            <a:avLst/>
          </a:prstGeom>
          <a:noFill/>
          <a:ln cap="flat" cmpd="sng" w="19050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2" name="Google Shape;112;p21"/>
          <p:cNvSpPr txBox="1"/>
          <p:nvPr/>
        </p:nvSpPr>
        <p:spPr>
          <a:xfrm rot="-5400000">
            <a:off x="165000" y="1843013"/>
            <a:ext cx="904500" cy="50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CCCCCC"/>
                </a:solidFill>
              </a:rPr>
              <a:t>CSS</a:t>
            </a:r>
            <a:endParaRPr sz="1800">
              <a:solidFill>
                <a:srgbClr val="CCCCCC"/>
              </a:solidFill>
            </a:endParaRPr>
          </a:p>
        </p:txBody>
      </p:sp>
      <p:sp>
        <p:nvSpPr>
          <p:cNvPr id="113" name="Google Shape;113;p21"/>
          <p:cNvSpPr txBox="1"/>
          <p:nvPr/>
        </p:nvSpPr>
        <p:spPr>
          <a:xfrm>
            <a:off x="1052750" y="1873200"/>
            <a:ext cx="6310200" cy="19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.kontejner </a:t>
            </a:r>
            <a:r>
              <a:rPr lang="en-US" sz="3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sz="30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8100" lvl="0" marL="6350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flex-wrap</a:t>
            </a:r>
            <a:r>
              <a:rPr lang="en-US" sz="3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: wrap;</a:t>
            </a:r>
            <a:endParaRPr sz="30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3000">
              <a:solidFill>
                <a:srgbClr val="EB008B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14" name="Google Shape;11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81775" y="1641875"/>
            <a:ext cx="4657750" cy="21469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tiv Office">
  <a:themeElements>
    <a:clrScheme name="Vlastní 1">
      <a:dk1>
        <a:srgbClr val="000000"/>
      </a:dk1>
      <a:lt1>
        <a:srgbClr val="FFFFFF"/>
      </a:lt1>
      <a:dk2>
        <a:srgbClr val="2B3990"/>
      </a:dk2>
      <a:lt2>
        <a:srgbClr val="E7E6E6"/>
      </a:lt2>
      <a:accent1>
        <a:srgbClr val="EB008B"/>
      </a:accent1>
      <a:accent2>
        <a:srgbClr val="FFCB04"/>
      </a:accent2>
      <a:accent3>
        <a:srgbClr val="F36F21"/>
      </a:accent3>
      <a:accent4>
        <a:srgbClr val="8CC63E"/>
      </a:accent4>
      <a:accent5>
        <a:srgbClr val="00BFE7"/>
      </a:accent5>
      <a:accent6>
        <a:srgbClr val="91268F"/>
      </a:accent6>
      <a:hlink>
        <a:srgbClr val="EB008B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